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56" r:id="rId2"/>
    <p:sldId id="263" r:id="rId3"/>
    <p:sldId id="266" r:id="rId4"/>
    <p:sldId id="257" r:id="rId5"/>
    <p:sldId id="258" r:id="rId6"/>
    <p:sldId id="260" r:id="rId7"/>
    <p:sldId id="261" r:id="rId8"/>
    <p:sldId id="267" r:id="rId9"/>
    <p:sldId id="268" r:id="rId10"/>
    <p:sldId id="269" r:id="rId11"/>
    <p:sldId id="262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A67CF2-7654-41BC-B13B-37CA07A5C96F}" v="5" dt="2020-11-19T17:30:46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93" d="100"/>
          <a:sy n="93" d="100"/>
        </p:scale>
        <p:origin x="116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 Paolo Redaelli - Studio Farina Redaelli" userId="4387f7b7-5ba4-4167-81c6-3d9a810467a1" providerId="ADAL" clId="{76A67CF2-7654-41BC-B13B-37CA07A5C96F}"/>
    <pc:docChg chg="undo custSel addSld modSld sldOrd">
      <pc:chgData name="Pier Paolo Redaelli - Studio Farina Redaelli" userId="4387f7b7-5ba4-4167-81c6-3d9a810467a1" providerId="ADAL" clId="{76A67CF2-7654-41BC-B13B-37CA07A5C96F}" dt="2020-11-19T18:07:41.252" v="2890" actId="313"/>
      <pc:docMkLst>
        <pc:docMk/>
      </pc:docMkLst>
      <pc:sldChg chg="modSp mod">
        <pc:chgData name="Pier Paolo Redaelli - Studio Farina Redaelli" userId="4387f7b7-5ba4-4167-81c6-3d9a810467a1" providerId="ADAL" clId="{76A67CF2-7654-41BC-B13B-37CA07A5C96F}" dt="2020-11-19T17:54:49.560" v="2658" actId="20577"/>
        <pc:sldMkLst>
          <pc:docMk/>
          <pc:sldMk cId="2627936044" sldId="260"/>
        </pc:sldMkLst>
        <pc:spChg chg="mod">
          <ac:chgData name="Pier Paolo Redaelli - Studio Farina Redaelli" userId="4387f7b7-5ba4-4167-81c6-3d9a810467a1" providerId="ADAL" clId="{76A67CF2-7654-41BC-B13B-37CA07A5C96F}" dt="2020-11-19T17:54:49.560" v="2658" actId="20577"/>
          <ac:spMkLst>
            <pc:docMk/>
            <pc:sldMk cId="2627936044" sldId="260"/>
            <ac:spMk id="3" creationId="{00000000-0000-0000-0000-000000000000}"/>
          </ac:spMkLst>
        </pc:spChg>
      </pc:sldChg>
      <pc:sldChg chg="modSp mod">
        <pc:chgData name="Pier Paolo Redaelli - Studio Farina Redaelli" userId="4387f7b7-5ba4-4167-81c6-3d9a810467a1" providerId="ADAL" clId="{76A67CF2-7654-41BC-B13B-37CA07A5C96F}" dt="2020-11-19T18:00:13.670" v="2834" actId="20577"/>
        <pc:sldMkLst>
          <pc:docMk/>
          <pc:sldMk cId="2768550329" sldId="261"/>
        </pc:sldMkLst>
        <pc:spChg chg="mod">
          <ac:chgData name="Pier Paolo Redaelli - Studio Farina Redaelli" userId="4387f7b7-5ba4-4167-81c6-3d9a810467a1" providerId="ADAL" clId="{76A67CF2-7654-41BC-B13B-37CA07A5C96F}" dt="2020-11-19T18:00:13.670" v="2834" actId="20577"/>
          <ac:spMkLst>
            <pc:docMk/>
            <pc:sldMk cId="2768550329" sldId="261"/>
            <ac:spMk id="3" creationId="{00000000-0000-0000-0000-000000000000}"/>
          </ac:spMkLst>
        </pc:spChg>
      </pc:sldChg>
      <pc:sldChg chg="modSp mod ord">
        <pc:chgData name="Pier Paolo Redaelli - Studio Farina Redaelli" userId="4387f7b7-5ba4-4167-81c6-3d9a810467a1" providerId="ADAL" clId="{76A67CF2-7654-41BC-B13B-37CA07A5C96F}" dt="2020-11-19T18:07:41.252" v="2890" actId="313"/>
        <pc:sldMkLst>
          <pc:docMk/>
          <pc:sldMk cId="869083536" sldId="262"/>
        </pc:sldMkLst>
        <pc:spChg chg="mod">
          <ac:chgData name="Pier Paolo Redaelli - Studio Farina Redaelli" userId="4387f7b7-5ba4-4167-81c6-3d9a810467a1" providerId="ADAL" clId="{76A67CF2-7654-41BC-B13B-37CA07A5C96F}" dt="2020-11-19T18:07:41.252" v="2890" actId="313"/>
          <ac:spMkLst>
            <pc:docMk/>
            <pc:sldMk cId="869083536" sldId="262"/>
            <ac:spMk id="3" creationId="{00000000-0000-0000-0000-000000000000}"/>
          </ac:spMkLst>
        </pc:spChg>
      </pc:sldChg>
      <pc:sldChg chg="modSp mod">
        <pc:chgData name="Pier Paolo Redaelli - Studio Farina Redaelli" userId="4387f7b7-5ba4-4167-81c6-3d9a810467a1" providerId="ADAL" clId="{76A67CF2-7654-41BC-B13B-37CA07A5C96F}" dt="2020-11-19T16:36:09.321" v="1" actId="12"/>
        <pc:sldMkLst>
          <pc:docMk/>
          <pc:sldMk cId="692300652" sldId="266"/>
        </pc:sldMkLst>
        <pc:spChg chg="mod">
          <ac:chgData name="Pier Paolo Redaelli - Studio Farina Redaelli" userId="4387f7b7-5ba4-4167-81c6-3d9a810467a1" providerId="ADAL" clId="{76A67CF2-7654-41BC-B13B-37CA07A5C96F}" dt="2020-11-19T16:36:09.321" v="1" actId="12"/>
          <ac:spMkLst>
            <pc:docMk/>
            <pc:sldMk cId="692300652" sldId="266"/>
            <ac:spMk id="2" creationId="{9ADB1F13-D541-4034-8A6A-615E0DE81AB9}"/>
          </ac:spMkLst>
        </pc:spChg>
      </pc:sldChg>
      <pc:sldChg chg="modSp add mod ord">
        <pc:chgData name="Pier Paolo Redaelli - Studio Farina Redaelli" userId="4387f7b7-5ba4-4167-81c6-3d9a810467a1" providerId="ADAL" clId="{76A67CF2-7654-41BC-B13B-37CA07A5C96F}" dt="2020-11-19T17:16:21.504" v="1498" actId="6549"/>
        <pc:sldMkLst>
          <pc:docMk/>
          <pc:sldMk cId="738596767" sldId="267"/>
        </pc:sldMkLst>
        <pc:spChg chg="mod">
          <ac:chgData name="Pier Paolo Redaelli - Studio Farina Redaelli" userId="4387f7b7-5ba4-4167-81c6-3d9a810467a1" providerId="ADAL" clId="{76A67CF2-7654-41BC-B13B-37CA07A5C96F}" dt="2020-11-19T17:16:21.504" v="1498" actId="6549"/>
          <ac:spMkLst>
            <pc:docMk/>
            <pc:sldMk cId="738596767" sldId="267"/>
            <ac:spMk id="2" creationId="{9ADB1F13-D541-4034-8A6A-615E0DE81AB9}"/>
          </ac:spMkLst>
        </pc:spChg>
      </pc:sldChg>
      <pc:sldChg chg="modSp add mod">
        <pc:chgData name="Pier Paolo Redaelli - Studio Farina Redaelli" userId="4387f7b7-5ba4-4167-81c6-3d9a810467a1" providerId="ADAL" clId="{76A67CF2-7654-41BC-B13B-37CA07A5C96F}" dt="2020-11-19T17:21:25.692" v="1898" actId="1076"/>
        <pc:sldMkLst>
          <pc:docMk/>
          <pc:sldMk cId="1624474470" sldId="268"/>
        </pc:sldMkLst>
        <pc:spChg chg="mod">
          <ac:chgData name="Pier Paolo Redaelli - Studio Farina Redaelli" userId="4387f7b7-5ba4-4167-81c6-3d9a810467a1" providerId="ADAL" clId="{76A67CF2-7654-41BC-B13B-37CA07A5C96F}" dt="2020-11-19T17:21:25.692" v="1898" actId="1076"/>
          <ac:spMkLst>
            <pc:docMk/>
            <pc:sldMk cId="1624474470" sldId="268"/>
            <ac:spMk id="2" creationId="{9ADB1F13-D541-4034-8A6A-615E0DE81AB9}"/>
          </ac:spMkLst>
        </pc:spChg>
      </pc:sldChg>
      <pc:sldChg chg="modSp add mod">
        <pc:chgData name="Pier Paolo Redaelli - Studio Farina Redaelli" userId="4387f7b7-5ba4-4167-81c6-3d9a810467a1" providerId="ADAL" clId="{76A67CF2-7654-41BC-B13B-37CA07A5C96F}" dt="2020-11-19T18:03:49.641" v="2835" actId="113"/>
        <pc:sldMkLst>
          <pc:docMk/>
          <pc:sldMk cId="1454107807" sldId="269"/>
        </pc:sldMkLst>
        <pc:spChg chg="mod">
          <ac:chgData name="Pier Paolo Redaelli - Studio Farina Redaelli" userId="4387f7b7-5ba4-4167-81c6-3d9a810467a1" providerId="ADAL" clId="{76A67CF2-7654-41BC-B13B-37CA07A5C96F}" dt="2020-11-19T18:03:49.641" v="2835" actId="113"/>
          <ac:spMkLst>
            <pc:docMk/>
            <pc:sldMk cId="1454107807" sldId="269"/>
            <ac:spMk id="2" creationId="{9ADB1F13-D541-4034-8A6A-615E0DE81A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E70F5-E6CA-4E49-B6A7-2F946E540E17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6BDEF-43B9-4FCC-B0CD-A8F1B234A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66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F691370-6D2A-402C-B55B-9EBE96C5CBAC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25D820D-64E7-460B-8D45-E87758A9094F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4437112"/>
            <a:ext cx="6493137" cy="432048"/>
          </a:xfrm>
        </p:spPr>
        <p:txBody>
          <a:bodyPr/>
          <a:lstStyle/>
          <a:p>
            <a:br>
              <a:rPr lang="it-IT" dirty="0"/>
            </a:br>
            <a:r>
              <a:rPr lang="it-IT" dirty="0"/>
              <a:t>La professione del consulente del lavoro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body" idx="4294967295"/>
          </p:nvPr>
        </p:nvSpPr>
        <p:spPr>
          <a:xfrm>
            <a:off x="5580112" y="6080290"/>
            <a:ext cx="3273425" cy="465038"/>
          </a:xfrm>
        </p:spPr>
        <p:txBody>
          <a:bodyPr>
            <a:normAutofit fontScale="55000" lnSpcReduction="20000"/>
          </a:bodyPr>
          <a:lstStyle/>
          <a:p>
            <a:pPr marL="18288" indent="0">
              <a:buNone/>
            </a:pPr>
            <a:r>
              <a:rPr lang="it-IT" dirty="0"/>
              <a:t>Ordine dei Consulenti del Lavoro di Bologna</a:t>
            </a:r>
          </a:p>
          <a:p>
            <a:pPr marL="18288" indent="0">
              <a:buNone/>
            </a:pPr>
            <a:r>
              <a:rPr lang="it-IT" dirty="0"/>
              <a:t>20 Novembre 2020</a:t>
            </a:r>
          </a:p>
        </p:txBody>
      </p:sp>
      <p:pic>
        <p:nvPicPr>
          <p:cNvPr id="1026" name="Picture 2" descr="Ordine Consulenti del Lavoro Logo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01267"/>
            <a:ext cx="1581301" cy="154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ottotitolo 2">
            <a:extLst>
              <a:ext uri="{FF2B5EF4-FFF2-40B4-BE49-F238E27FC236}">
                <a16:creationId xmlns:a16="http://schemas.microsoft.com/office/drawing/2014/main" id="{2F31766E-0099-4607-BE6B-2B8EBC12D75D}"/>
              </a:ext>
            </a:extLst>
          </p:cNvPr>
          <p:cNvSpPr txBox="1">
            <a:spLocks/>
          </p:cNvSpPr>
          <p:nvPr/>
        </p:nvSpPr>
        <p:spPr>
          <a:xfrm>
            <a:off x="291340" y="5762076"/>
            <a:ext cx="42806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it-IT" sz="1400" dirty="0"/>
              <a:t>ALMA MATER STUDIORUM UNIVERSITA’ DI BOLOGNA</a:t>
            </a:r>
          </a:p>
          <a:p>
            <a:pPr marL="18288" indent="0">
              <a:buFont typeface="Wingdings" pitchFamily="2" charset="2"/>
              <a:buNone/>
            </a:pPr>
            <a:r>
              <a:rPr lang="it-IT" sz="1400" dirty="0"/>
              <a:t>Seminari orientamento per gli studenti</a:t>
            </a:r>
          </a:p>
          <a:p>
            <a:pPr marL="18288" indent="0">
              <a:buFont typeface="Wingdings" pitchFamily="2" charset="2"/>
              <a:buNone/>
            </a:pPr>
            <a:r>
              <a:rPr lang="it-IT" sz="1400" dirty="0"/>
              <a:t>Anno Accademico  2020-2021</a:t>
            </a:r>
          </a:p>
        </p:txBody>
      </p:sp>
    </p:spTree>
    <p:extLst>
      <p:ext uri="{BB962C8B-B14F-4D97-AF65-F5344CB8AC3E}">
        <p14:creationId xmlns:p14="http://schemas.microsoft.com/office/powerpoint/2010/main" val="3341646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ADB1F13-D541-4034-8A6A-615E0DE81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37444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b="1" dirty="0"/>
              <a:t>Il ruolo Sociale del Consulente del Lavoro:</a:t>
            </a:r>
          </a:p>
          <a:p>
            <a:r>
              <a:rPr lang="it-IT" sz="1800" b="1" dirty="0"/>
              <a:t>Il ruolo del Consulente del lavoro all’interno dell’Impresa deve essere un ruolo super partes, soddisfare le richieste dell’Imprenditore, salvaguardando le necessità dei propri collaboratore</a:t>
            </a:r>
          </a:p>
          <a:p>
            <a:r>
              <a:rPr lang="it-IT" sz="1800" b="1" dirty="0"/>
              <a:t>Il lavoro etico Asseverazione ASSE.CO</a:t>
            </a:r>
          </a:p>
          <a:p>
            <a:r>
              <a:rPr lang="it-IT" sz="1800" b="1" dirty="0"/>
              <a:t>Lotta al caporalato</a:t>
            </a:r>
          </a:p>
          <a:p>
            <a:r>
              <a:rPr lang="it-IT" sz="1800" b="1" dirty="0"/>
              <a:t>Lotta agli appalti illeciti:</a:t>
            </a:r>
          </a:p>
          <a:p>
            <a:r>
              <a:rPr lang="it-IT" b="1" dirty="0"/>
              <a:t>Lotta al lavoro nero </a:t>
            </a:r>
          </a:p>
        </p:txBody>
      </p:sp>
    </p:spTree>
    <p:extLst>
      <p:ext uri="{BB962C8B-B14F-4D97-AF65-F5344CB8AC3E}">
        <p14:creationId xmlns:p14="http://schemas.microsoft.com/office/powerpoint/2010/main" val="145410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908720"/>
            <a:ext cx="6768752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b="1" dirty="0"/>
              <a:t>Ordine professionale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it-IT" sz="2400" dirty="0"/>
              <a:t>La professione del Consulente del Lavoro è regolamentata dalla Legge 12 del 1979 e dai regolamenti emanati dall’Ordine dei Consulenti del Lavoro.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dirty="0"/>
              <a:t>www.consulentidellavoro.it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dirty="0"/>
              <a:t>Fondazione Studi Consulenti del Lavoro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dirty="0"/>
              <a:t>Fondazione Consulenti per il Lavoro (Agenzia per il Lavoro)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dirty="0"/>
              <a:t>www.consulentidellavoro.bo.it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6908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124744"/>
            <a:ext cx="7272808" cy="4608512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it-IT" sz="2800" dirty="0"/>
              <a:t>Il C</a:t>
            </a:r>
            <a:r>
              <a:rPr lang="it-IT" sz="2800" b="1" dirty="0"/>
              <a:t>onsulente del Lavoro</a:t>
            </a:r>
            <a:r>
              <a:rPr lang="it-IT" sz="2800" dirty="0"/>
              <a:t> è un</a:t>
            </a:r>
            <a:r>
              <a:rPr lang="it-IT" sz="2800" b="1" dirty="0"/>
              <a:t> libero professionista</a:t>
            </a:r>
            <a:r>
              <a:rPr lang="it-IT" sz="2800" dirty="0"/>
              <a:t> che si occupa di Consulenza in ambito giuslavoristico e che possiede competenze nell’amministrazione del personale subordinato e parasubordinato per conto delle imprese ed enti</a:t>
            </a:r>
          </a:p>
        </p:txBody>
      </p:sp>
    </p:spTree>
    <p:extLst>
      <p:ext uri="{BB962C8B-B14F-4D97-AF65-F5344CB8AC3E}">
        <p14:creationId xmlns:p14="http://schemas.microsoft.com/office/powerpoint/2010/main" val="412635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ADB1F13-D541-4034-8A6A-615E0DE81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85801"/>
            <a:ext cx="7762056" cy="5623519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Il Consulente del Lavoro gestisce attività come:</a:t>
            </a:r>
          </a:p>
          <a:p>
            <a:endParaRPr lang="it-IT" b="1" dirty="0"/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Amministrazione del personale (subordinato, autonomo e parasubordinato);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Ammortizzatori sociali (consulenza ed assistenza);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Risoluzione rapporti (mobilità, licenziamenti collettivi, ecc.);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Contenzioso del lavoro, amministrativo, previdenziale, assicurativo, sindacale, giudiziale e stragiudiziale;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Dichiarazione e denunce previdenziali, assistenziali, assicurative e fiscali;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Contrattualistica (contratti, certificazione, conciliazioni, arbitrati);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Consulenze tecniche di parte (controversie di lavoro, previdenziali, assicurative, di assistenza sociale, fiscali e in atti aventi natura negoziale).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Piani di welfare,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Sicurezza sul lavoro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Intermediazione domanda e offerta di lavoro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Pianificazione Previdenziale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b="1" dirty="0"/>
              <a:t>Ricerca, selezione e formazione del personale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230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764704"/>
            <a:ext cx="684076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COME DIVENTARE CONSULENTE</a:t>
            </a:r>
          </a:p>
          <a:p>
            <a:pPr marL="0" indent="0" algn="ctr">
              <a:buNone/>
            </a:pPr>
            <a:r>
              <a:rPr lang="it-IT" sz="4400" b="1" dirty="0"/>
              <a:t>DEL LAVORO?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56731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09331"/>
          </a:xfrm>
        </p:spPr>
        <p:txBody>
          <a:bodyPr>
            <a:normAutofit/>
          </a:bodyPr>
          <a:lstStyle/>
          <a:p>
            <a:r>
              <a:rPr lang="it-IT" dirty="0"/>
              <a:t>In base alla </a:t>
            </a:r>
            <a:r>
              <a:rPr lang="it-IT" b="1" dirty="0"/>
              <a:t>Legge n. 12/1979</a:t>
            </a:r>
            <a:r>
              <a:rPr lang="it-IT" dirty="0"/>
              <a:t> che regola la professione, occorre conseguire  una </a:t>
            </a:r>
            <a:r>
              <a:rPr lang="it-IT" b="1" dirty="0"/>
              <a:t>laurea triennale o quinquennale</a:t>
            </a:r>
            <a:r>
              <a:rPr lang="it-IT" dirty="0"/>
              <a:t> in uno dei seguenti indirizzi:</a:t>
            </a:r>
          </a:p>
          <a:p>
            <a:r>
              <a:rPr lang="it-IT" dirty="0"/>
              <a:t>Consulenza del Lavoro e delle relazioni aziendali</a:t>
            </a:r>
          </a:p>
          <a:p>
            <a:r>
              <a:rPr lang="it-IT" dirty="0"/>
              <a:t>Scienze dei servizi giuridici;</a:t>
            </a:r>
          </a:p>
          <a:p>
            <a:r>
              <a:rPr lang="it-IT" dirty="0"/>
              <a:t>Scienze politiche e delle relazioni internazionali;</a:t>
            </a:r>
          </a:p>
          <a:p>
            <a:r>
              <a:rPr lang="it-IT" dirty="0"/>
              <a:t>Scienze dell’economia e della gestione aziendale;</a:t>
            </a:r>
          </a:p>
          <a:p>
            <a:r>
              <a:rPr lang="it-IT" dirty="0"/>
              <a:t>Scienze dell’amministrazione;</a:t>
            </a:r>
          </a:p>
          <a:p>
            <a:r>
              <a:rPr lang="it-IT" dirty="0"/>
              <a:t>Scienze economiche;</a:t>
            </a:r>
          </a:p>
          <a:p>
            <a:r>
              <a:rPr lang="it-IT" dirty="0"/>
              <a:t>Scienze giuridiche.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044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590465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it-IT" sz="2400" dirty="0"/>
              <a:t>Per accedere alla professione di Consulente del Lavoro, occorre superare un esame di Stato che permetterà poi  l’iscrizione all’Albo. </a:t>
            </a:r>
          </a:p>
          <a:p>
            <a:pPr>
              <a:spcAft>
                <a:spcPts val="600"/>
              </a:spcAft>
            </a:pPr>
            <a:r>
              <a:rPr lang="it-IT" sz="2400" dirty="0"/>
              <a:t>Per essere ammessi all’esame di Stato è necessario svolgere un periodo di praticantato che consiste in un</a:t>
            </a:r>
            <a:r>
              <a:rPr lang="it-IT" sz="2400" b="1" dirty="0"/>
              <a:t> tirocinio</a:t>
            </a:r>
            <a:r>
              <a:rPr lang="it-IT" sz="2400" dirty="0"/>
              <a:t> di durata non inferiore ai </a:t>
            </a:r>
            <a:r>
              <a:rPr lang="it-IT" sz="2400" b="1" dirty="0"/>
              <a:t>18 mesi,</a:t>
            </a:r>
            <a:r>
              <a:rPr lang="it-IT" sz="2400" dirty="0"/>
              <a:t> presso lo Studio di un Consulente del Lavoro. A marzo 2019 è stata sottoscritta, fra il Dipartimento di Scienze Giuridiche dell’Alma Mater </a:t>
            </a:r>
            <a:r>
              <a:rPr lang="it-IT" sz="2400" dirty="0" err="1"/>
              <a:t>Studiorum</a:t>
            </a:r>
            <a:r>
              <a:rPr lang="it-IT" sz="2400" dirty="0"/>
              <a:t> dell’Università di Bologna e l’Ordine dei Consulenti del Lavoro di Bologna,  una convenzione per l’anticipazione di un semestre di tirocinio per l’accesso alla professione </a:t>
            </a:r>
          </a:p>
          <a:p>
            <a:pPr>
              <a:spcAft>
                <a:spcPts val="600"/>
              </a:spcAft>
            </a:pPr>
            <a:r>
              <a:rPr lang="it-IT" sz="2400" dirty="0"/>
              <a:t>All’inizio del terzo anno di frequenza al corso di laurea, lo studente dovrà frequentare un tirocinio curriculare di 300 ore.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793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7920880" cy="604867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Per ottenere l’abilitazione all’esercizio della Professione di Consulente del Lavoro, il candidato dovrà sostenere un esame di Stato</a:t>
            </a:r>
          </a:p>
          <a:p>
            <a:r>
              <a:rPr lang="it-IT" dirty="0"/>
              <a:t>L’esame si svolge nelle</a:t>
            </a:r>
            <a:r>
              <a:rPr lang="it-IT" b="1" dirty="0"/>
              <a:t> Commissioni a livello Regionale</a:t>
            </a:r>
            <a:r>
              <a:rPr lang="it-IT" dirty="0"/>
              <a:t>, formate dal: Direttore dell’Ispettorato del Lavoro , da un Funzionario dell’IINPS, uno dell’INAIL, un docente in materie giuridiche e da 3 Consulenti del Lavoro.</a:t>
            </a:r>
          </a:p>
          <a:p>
            <a:r>
              <a:rPr lang="it-IT" dirty="0"/>
              <a:t>L’esame si compone di </a:t>
            </a:r>
            <a:r>
              <a:rPr lang="it-IT" b="1" dirty="0"/>
              <a:t>due prove scritte e una orale</a:t>
            </a:r>
            <a:r>
              <a:rPr lang="it-IT" dirty="0"/>
              <a:t>.</a:t>
            </a:r>
          </a:p>
          <a:p>
            <a:r>
              <a:rPr lang="it-IT" dirty="0"/>
              <a:t>Le prove scritte prevedono lo svolgimento di un tema sul diritto del lavoro e sulla legislazione sociale e di una prova teorico-pratica sul diritto tributario, a scelta della Commissione.</a:t>
            </a:r>
          </a:p>
          <a:p>
            <a:r>
              <a:rPr lang="it-IT" dirty="0"/>
              <a:t>La prova orale, invece, fa riferimento a tematiche di diritto del lavoro; legislazione sociale; diritto tributario; elementi di diritto privato, pubblico e penale; ragioneria;</a:t>
            </a:r>
          </a:p>
          <a:p>
            <a:endParaRPr lang="it-IT" dirty="0"/>
          </a:p>
          <a:p>
            <a:r>
              <a:rPr lang="it-IT" dirty="0"/>
              <a:t>Al superamento dell’esame, occorre l’iscrizione </a:t>
            </a:r>
            <a:r>
              <a:rPr lang="it-IT" b="1" dirty="0"/>
              <a:t>all’Albo</a:t>
            </a:r>
            <a:r>
              <a:rPr lang="it-IT" dirty="0"/>
              <a:t> dei per poter svolgere la libera professione, l’iscrizione è regolamentata dalla legge 12/79.</a:t>
            </a:r>
          </a:p>
          <a:p>
            <a:r>
              <a:rPr lang="it-IT" dirty="0"/>
              <a:t>Oltre all’iscrizione all’albo dei consulenti del lavoro è obbligatoria anche la </a:t>
            </a:r>
            <a:r>
              <a:rPr lang="it-IT" b="1" dirty="0"/>
              <a:t>formazione professionale continua</a:t>
            </a:r>
            <a:r>
              <a:rPr lang="it-IT" dirty="0"/>
              <a:t>, che fissa un tetto minimo di 50 crediti formativi da raggiungere entro due anni.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855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ADB1F13-D541-4034-8A6A-615E0DE81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4087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b="1" dirty="0"/>
              <a:t>Quali opportunità lavorative per un Consulente del Lavoro:</a:t>
            </a:r>
          </a:p>
          <a:p>
            <a:r>
              <a:rPr lang="it-IT" sz="1800" b="1" dirty="0"/>
              <a:t>Come libero professionista:</a:t>
            </a:r>
          </a:p>
          <a:p>
            <a:r>
              <a:rPr lang="it-IT" sz="1800" dirty="0"/>
              <a:t>Amministrazione del personale (subordinato, autonomo e parasubordinato);</a:t>
            </a:r>
          </a:p>
          <a:p>
            <a:r>
              <a:rPr lang="it-IT" sz="1800" dirty="0"/>
              <a:t>Ammortizzatori sociali (consulenza ed assistenza);</a:t>
            </a:r>
          </a:p>
          <a:p>
            <a:r>
              <a:rPr lang="it-IT" sz="1800" dirty="0"/>
              <a:t>Risoluzione rapporti (mobilità, licenziamenti collettivi, ecc.);</a:t>
            </a:r>
          </a:p>
          <a:p>
            <a:r>
              <a:rPr lang="it-IT" sz="1800" dirty="0"/>
              <a:t>Contenzioso del lavoro, amministrativo, previdenziale, assicurativo, sindacale, giudiziale e stragiudiziale;</a:t>
            </a:r>
          </a:p>
          <a:p>
            <a:r>
              <a:rPr lang="it-IT" sz="1800" dirty="0"/>
              <a:t>Dichiarazione e denunce previdenziali, assistenziali, assicurative e fiscali;</a:t>
            </a:r>
          </a:p>
          <a:p>
            <a:r>
              <a:rPr lang="it-IT" sz="1800" dirty="0"/>
              <a:t>Contrattualistica (contratti, certificazione, conciliazioni, arbitrati);</a:t>
            </a:r>
          </a:p>
          <a:p>
            <a:r>
              <a:rPr lang="it-IT" sz="1800" dirty="0"/>
              <a:t>Consulenze tecniche di parte (controversie di lavoro, previdenziali, assicurative, di assistenza sociale, fiscali e in atti aventi natura negoziale).</a:t>
            </a:r>
          </a:p>
          <a:p>
            <a:r>
              <a:rPr lang="it-IT" sz="1800" dirty="0"/>
              <a:t>Piani di welfare,</a:t>
            </a:r>
          </a:p>
          <a:p>
            <a:r>
              <a:rPr lang="it-IT" sz="1800" dirty="0"/>
              <a:t>Sicurezza sul lavoro</a:t>
            </a:r>
          </a:p>
          <a:p>
            <a:r>
              <a:rPr lang="it-IT" sz="1800" dirty="0"/>
              <a:t>Intermediazione domanda e offerta di lavoro</a:t>
            </a:r>
          </a:p>
          <a:p>
            <a:r>
              <a:rPr lang="it-IT" sz="1800" dirty="0"/>
              <a:t>Pianificazione Previdenziale</a:t>
            </a:r>
          </a:p>
          <a:p>
            <a:r>
              <a:rPr lang="it-IT" sz="1800" dirty="0"/>
              <a:t>Ricerca, selezione e formazione del pers</a:t>
            </a:r>
            <a:r>
              <a:rPr lang="it-IT" dirty="0"/>
              <a:t>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859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ADB1F13-D541-4034-8A6A-615E0DE81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37444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b="1" dirty="0"/>
              <a:t>Quali opportunità lavorative per un Consulente del Lavoro:</a:t>
            </a:r>
          </a:p>
          <a:p>
            <a:r>
              <a:rPr lang="it-IT" sz="1800" b="1" dirty="0"/>
              <a:t>Come dipendente:</a:t>
            </a:r>
          </a:p>
          <a:p>
            <a:r>
              <a:rPr lang="it-IT" sz="1800" dirty="0"/>
              <a:t>Responsabile delle risorse umane;</a:t>
            </a:r>
          </a:p>
          <a:p>
            <a:r>
              <a:rPr lang="it-IT" sz="1800" dirty="0"/>
              <a:t>Addetto all’ufficio del personale per un’ Impresa o di un Ente Pubblico;</a:t>
            </a:r>
          </a:p>
          <a:p>
            <a:r>
              <a:rPr lang="it-IT" sz="1800" dirty="0"/>
              <a:t>Consulente per la sicurezza</a:t>
            </a:r>
          </a:p>
          <a:p>
            <a:r>
              <a:rPr lang="it-IT" sz="1800" dirty="0"/>
              <a:t>Consulente in materia di privacy e GDPR;</a:t>
            </a:r>
          </a:p>
          <a:p>
            <a:r>
              <a:rPr lang="it-IT" sz="1800" dirty="0"/>
              <a:t>Addetto alla ricerca, selezione e formazione del personale in un’Agenzia di Lavoro Interinale o di Ricerca e Selezione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4474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e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256</TotalTime>
  <Words>843</Words>
  <Application>Microsoft Office PowerPoint</Application>
  <PresentationFormat>Presentazione su schermo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Calibri</vt:lpstr>
      <vt:lpstr>Palatino Linotype</vt:lpstr>
      <vt:lpstr>Wingdings</vt:lpstr>
      <vt:lpstr>Elementare</vt:lpstr>
      <vt:lpstr> La professione del consulente del lavoro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 professione del consulente del lavoro </dc:title>
  <dc:creator>Lisa</dc:creator>
  <cp:lastModifiedBy>Pier Paolo Redaelli - Studio Farina Redaelli</cp:lastModifiedBy>
  <cp:revision>14</cp:revision>
  <dcterms:created xsi:type="dcterms:W3CDTF">2019-01-23T17:46:13Z</dcterms:created>
  <dcterms:modified xsi:type="dcterms:W3CDTF">2020-11-19T18:07:55Z</dcterms:modified>
</cp:coreProperties>
</file>